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3" r:id="rId5"/>
    <p:sldId id="257" r:id="rId6"/>
    <p:sldId id="262" r:id="rId7"/>
    <p:sldId id="261" r:id="rId8"/>
    <p:sldId id="265" r:id="rId9"/>
    <p:sldId id="266" r:id="rId10"/>
    <p:sldId id="264" r:id="rId11"/>
    <p:sldId id="268" r:id="rId12"/>
    <p:sldId id="267" r:id="rId13"/>
    <p:sldId id="269" r:id="rId14"/>
    <p:sldId id="271" r:id="rId15"/>
    <p:sldId id="270" r:id="rId16"/>
    <p:sldId id="272" r:id="rId17"/>
    <p:sldId id="273"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93812" y="548680"/>
            <a:ext cx="7772400" cy="1470025"/>
          </a:xfrm>
        </p:spPr>
        <p:txBody>
          <a:bodyPr>
            <a:normAutofit/>
          </a:bodyPr>
          <a:lstStyle/>
          <a:p>
            <a:r>
              <a:rPr lang="es-CO" sz="6600" b="1" dirty="0" smtClean="0"/>
              <a:t>OJO CON ESTO</a:t>
            </a:r>
            <a:endParaRPr lang="es-CO" sz="6600" b="1" dirty="0"/>
          </a:p>
        </p:txBody>
      </p:sp>
      <p:sp>
        <p:nvSpPr>
          <p:cNvPr id="3" name="2 Subtítulo"/>
          <p:cNvSpPr>
            <a:spLocks noGrp="1"/>
          </p:cNvSpPr>
          <p:nvPr>
            <p:ph type="subTitle" idx="1"/>
          </p:nvPr>
        </p:nvSpPr>
        <p:spPr>
          <a:xfrm>
            <a:off x="1371600" y="4941168"/>
            <a:ext cx="6400800" cy="697632"/>
          </a:xfrm>
        </p:spPr>
        <p:txBody>
          <a:bodyPr/>
          <a:lstStyle/>
          <a:p>
            <a:r>
              <a:rPr lang="es-CO" b="1" dirty="0" smtClean="0"/>
              <a:t>MAT.5:29,30.</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3808" y="2391807"/>
            <a:ext cx="3816424"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487416" y="3112884"/>
            <a:ext cx="457200" cy="5760640"/>
          </a:xfrm>
          <a:prstGeom prst="flowChartCollate">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169416813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363272" cy="1143000"/>
          </a:xfrm>
          <a:solidFill>
            <a:schemeClr val="bg1"/>
          </a:solidFill>
          <a:scene3d>
            <a:camera prst="orthographicFront"/>
            <a:lightRig rig="threePt" dir="t"/>
          </a:scene3d>
          <a:sp3d>
            <a:bevelT w="165100" prst="coolSlant"/>
          </a:sp3d>
        </p:spPr>
        <p:txBody>
          <a:bodyPr>
            <a:normAutofit/>
          </a:bodyPr>
          <a:lstStyle/>
          <a:p>
            <a:r>
              <a:rPr lang="es-CO" sz="5400" b="1" dirty="0"/>
              <a:t>OJO CON ESTO</a:t>
            </a:r>
          </a:p>
        </p:txBody>
      </p:sp>
      <p:sp>
        <p:nvSpPr>
          <p:cNvPr id="3" name="2 Marcador de contenido"/>
          <p:cNvSpPr>
            <a:spLocks noGrp="1"/>
          </p:cNvSpPr>
          <p:nvPr>
            <p:ph idx="1"/>
          </p:nvPr>
        </p:nvSpPr>
        <p:spPr>
          <a:xfrm>
            <a:off x="467544" y="1628800"/>
            <a:ext cx="8301608" cy="4752528"/>
          </a:xfrm>
          <a:solidFill>
            <a:schemeClr val="bg1"/>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smtClean="0"/>
              <a:t>Entre las muchas cosas que Jesús dijo en el </a:t>
            </a:r>
            <a:r>
              <a:rPr lang="es-CO" dirty="0" smtClean="0"/>
              <a:t>llamado, </a:t>
            </a:r>
            <a:r>
              <a:rPr lang="es-CO" dirty="0" smtClean="0"/>
              <a:t>«Sermón del Monte» se </a:t>
            </a:r>
            <a:r>
              <a:rPr lang="es-CO" dirty="0"/>
              <a:t>encuentra </a:t>
            </a:r>
            <a:r>
              <a:rPr lang="es-CO" dirty="0" smtClean="0"/>
              <a:t>en </a:t>
            </a:r>
            <a:r>
              <a:rPr lang="es-CO" dirty="0">
                <a:solidFill>
                  <a:srgbClr val="FF0000"/>
                </a:solidFill>
              </a:rPr>
              <a:t>MAT.5:29,30: </a:t>
            </a:r>
            <a:endParaRPr lang="es-CO" dirty="0" smtClean="0">
              <a:solidFill>
                <a:srgbClr val="FF0000"/>
              </a:solidFill>
            </a:endParaRPr>
          </a:p>
          <a:p>
            <a:pPr marL="0" indent="0" algn="ctr">
              <a:buNone/>
            </a:pPr>
            <a:endParaRPr lang="es-CO" dirty="0" smtClean="0"/>
          </a:p>
          <a:p>
            <a:pPr marL="0" indent="0" algn="ctr">
              <a:buNone/>
            </a:pPr>
            <a:r>
              <a:rPr lang="es-CO" dirty="0" smtClean="0"/>
              <a:t>«</a:t>
            </a:r>
            <a:r>
              <a:rPr lang="es-CO" dirty="0" smtClean="0">
                <a:latin typeface="Agency FB" pitchFamily="34" charset="0"/>
              </a:rPr>
              <a:t>Por </a:t>
            </a:r>
            <a:r>
              <a:rPr lang="es-CO" dirty="0">
                <a:latin typeface="Agency FB" pitchFamily="34" charset="0"/>
              </a:rPr>
              <a:t>tanto, si tu ojo derecho te es ocasión de caer, sácalo, y échalo de ti; pues mejor te es que se pierda uno de tus miembros, y no que todo tu cuerpo sea echado al infierno. </a:t>
            </a:r>
            <a:endParaRPr lang="es-CO" dirty="0" smtClean="0">
              <a:latin typeface="Agency FB" pitchFamily="34" charset="0"/>
            </a:endParaRPr>
          </a:p>
          <a:p>
            <a:pPr marL="0" indent="0" algn="ctr">
              <a:buNone/>
            </a:pPr>
            <a:endParaRPr lang="es-CO" dirty="0">
              <a:solidFill>
                <a:srgbClr val="FF0000"/>
              </a:solidFill>
              <a:latin typeface="Agency FB" pitchFamily="34" charset="0"/>
            </a:endParaRPr>
          </a:p>
          <a:p>
            <a:pPr marL="0" indent="0" algn="ctr">
              <a:buNone/>
            </a:pPr>
            <a:r>
              <a:rPr lang="es-CO" dirty="0" smtClean="0">
                <a:latin typeface="Agency FB" pitchFamily="34" charset="0"/>
              </a:rPr>
              <a:t>En otra ocasión dijo: «Y </a:t>
            </a:r>
            <a:r>
              <a:rPr lang="es-CO" dirty="0">
                <a:latin typeface="Agency FB" pitchFamily="34" charset="0"/>
              </a:rPr>
              <a:t>si tu mano derecha te es ocasión de caer, córtala, y échala de ti; pues mejor te es que se pierda uno de tus miembros, y no que todo tu cuerpo sea echado al </a:t>
            </a:r>
            <a:r>
              <a:rPr lang="es-CO" dirty="0" smtClean="0">
                <a:latin typeface="Agency FB" pitchFamily="34" charset="0"/>
              </a:rPr>
              <a:t>infierno</a:t>
            </a:r>
            <a:r>
              <a:rPr lang="es-CO" dirty="0" smtClean="0"/>
              <a:t>»</a:t>
            </a:r>
          </a:p>
          <a:p>
            <a:pPr marL="0" indent="0" algn="ctr">
              <a:buNone/>
            </a:pPr>
            <a:r>
              <a:rPr lang="es-CO" dirty="0" smtClean="0"/>
              <a:t> </a:t>
            </a:r>
            <a:r>
              <a:rPr lang="es-CO" dirty="0">
                <a:solidFill>
                  <a:srgbClr val="FF0000"/>
                </a:solidFill>
              </a:rPr>
              <a:t>Mat 18:8. </a:t>
            </a:r>
          </a:p>
          <a:p>
            <a:endParaRPr lang="es-CO" dirty="0"/>
          </a:p>
        </p:txBody>
      </p:sp>
    </p:spTree>
    <p:extLst>
      <p:ext uri="{BB962C8B-B14F-4D97-AF65-F5344CB8AC3E}">
        <p14:creationId xmlns:p14="http://schemas.microsoft.com/office/powerpoint/2010/main" val="268205009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480720"/>
          </a:xfrm>
          <a:solidFill>
            <a:schemeClr val="bg1"/>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Quizá para entender de una manera más clara lo que quiso decir el Señor Jesús aquí, es necesario leer los dos versos anteriores:</a:t>
            </a:r>
          </a:p>
          <a:p>
            <a:pPr marL="0" indent="0" algn="ctr">
              <a:buNone/>
            </a:pPr>
            <a:r>
              <a:rPr lang="es-CO" dirty="0" smtClean="0">
                <a:solidFill>
                  <a:srgbClr val="FF0000"/>
                </a:solidFill>
              </a:rPr>
              <a:t> Mat.5:27,28</a:t>
            </a:r>
            <a:r>
              <a:rPr lang="es-CO" dirty="0" smtClean="0"/>
              <a:t>. «Oísteis </a:t>
            </a:r>
            <a:r>
              <a:rPr lang="es-CO" dirty="0"/>
              <a:t>que fue dicho: No cometerás adulterio</a:t>
            </a:r>
            <a:r>
              <a:rPr lang="es-CO" dirty="0" smtClean="0"/>
              <a:t>. </a:t>
            </a:r>
            <a:r>
              <a:rPr lang="es-CO" dirty="0"/>
              <a:t>28 Pero yo os digo que cualquiera que mira a una mujer </a:t>
            </a:r>
            <a:r>
              <a:rPr lang="es-CO" u="sng" dirty="0"/>
              <a:t>para</a:t>
            </a:r>
            <a:r>
              <a:rPr lang="es-CO" dirty="0"/>
              <a:t> codiciarla, ya adulteró con ella en su </a:t>
            </a:r>
            <a:r>
              <a:rPr lang="es-CO" dirty="0" smtClean="0"/>
              <a:t>corazón». </a:t>
            </a:r>
            <a:endParaRPr lang="es-CO" dirty="0"/>
          </a:p>
          <a:p>
            <a:pPr marL="0" indent="0" algn="ctr">
              <a:buNone/>
            </a:pPr>
            <a:r>
              <a:rPr lang="es-CO" dirty="0"/>
              <a:t> Jesús procede ahora a presentar ejemplos específicos de su interpretación de la ley Como Autor de ella, es su único verdadero Expositor. </a:t>
            </a:r>
            <a:endParaRPr lang="es-CO" dirty="0" smtClean="0"/>
          </a:p>
          <a:p>
            <a:pPr marL="0" indent="0" algn="ctr">
              <a:buNone/>
            </a:pPr>
            <a:r>
              <a:rPr lang="es-CO" dirty="0" smtClean="0"/>
              <a:t>Jesús </a:t>
            </a:r>
            <a:r>
              <a:rPr lang="es-CO" dirty="0"/>
              <a:t>restauró la verdad a su hermosura y lustre originales.  La expresión “oísteis” implica que la mayoría de los oyentes en esta ocasión no habían leído ellos mismos la ley.  Esto era de esperarse, porque la mayoría de ellos eran rudos labradores y pescadores </a:t>
            </a:r>
            <a:r>
              <a:rPr lang="es-CO" dirty="0">
                <a:solidFill>
                  <a:srgbClr val="FF0000"/>
                </a:solidFill>
              </a:rPr>
              <a:t>(</a:t>
            </a:r>
            <a:r>
              <a:rPr lang="es-CO" dirty="0" smtClean="0">
                <a:solidFill>
                  <a:srgbClr val="FF0000"/>
                </a:solidFill>
              </a:rPr>
              <a:t>Discurso Maestro de Jesucristo p 36</a:t>
            </a:r>
            <a:r>
              <a:rPr lang="es-CO" dirty="0">
                <a:solidFill>
                  <a:srgbClr val="FF0000"/>
                </a:solidFill>
              </a:rPr>
              <a:t>). </a:t>
            </a:r>
            <a:r>
              <a:rPr lang="es-CO" dirty="0" smtClean="0"/>
              <a:t>A este grupo pertenecían los apóstoles  </a:t>
            </a:r>
            <a:r>
              <a:rPr lang="es-CO" dirty="0" smtClean="0">
                <a:solidFill>
                  <a:srgbClr val="FF0000"/>
                </a:solidFill>
              </a:rPr>
              <a:t>(ver Hech.4:13). </a:t>
            </a:r>
          </a:p>
          <a:p>
            <a:pPr marL="0" indent="0" algn="ctr">
              <a:buNone/>
            </a:pPr>
            <a:r>
              <a:rPr lang="es-CO" dirty="0" smtClean="0"/>
              <a:t>Cuando </a:t>
            </a:r>
            <a:r>
              <a:rPr lang="es-CO" dirty="0"/>
              <a:t>conversó más tarde con los eruditos sacerdotes y ancianos, Jesús preguntó: “¿ </a:t>
            </a:r>
            <a:r>
              <a:rPr lang="es-CO" dirty="0">
                <a:latin typeface="Agency FB" pitchFamily="34" charset="0"/>
              </a:rPr>
              <a:t>Nunca leísteis en las Escrituras</a:t>
            </a:r>
            <a:r>
              <a:rPr lang="es-CO" dirty="0"/>
              <a:t>?” </a:t>
            </a:r>
            <a:r>
              <a:rPr lang="es-CO" dirty="0">
                <a:solidFill>
                  <a:srgbClr val="FF0000"/>
                </a:solidFill>
              </a:rPr>
              <a:t>(</a:t>
            </a:r>
            <a:r>
              <a:rPr lang="es-CO" dirty="0" smtClean="0">
                <a:solidFill>
                  <a:srgbClr val="FF0000"/>
                </a:solidFill>
              </a:rPr>
              <a:t>Mat.21:42</a:t>
            </a:r>
            <a:r>
              <a:rPr lang="es-CO" dirty="0">
                <a:solidFill>
                  <a:srgbClr val="FF0000"/>
                </a:solidFill>
              </a:rPr>
              <a:t>).  </a:t>
            </a:r>
            <a:r>
              <a:rPr lang="es-CO" dirty="0"/>
              <a:t>Sin embargo, ese mismo día un grupo de gente del común del pueblo, dentro del atrio del templo, se dirigió a Jesús diciendo: “</a:t>
            </a:r>
            <a:r>
              <a:rPr lang="es-CO" dirty="0">
                <a:latin typeface="Agency FB" pitchFamily="34" charset="0"/>
              </a:rPr>
              <a:t>Nosotros hemos oído de la ley</a:t>
            </a:r>
            <a:r>
              <a:rPr lang="es-CO" dirty="0"/>
              <a:t>” </a:t>
            </a:r>
            <a:r>
              <a:rPr lang="es-CO" dirty="0">
                <a:solidFill>
                  <a:srgbClr val="FF0000"/>
                </a:solidFill>
              </a:rPr>
              <a:t>(</a:t>
            </a:r>
            <a:r>
              <a:rPr lang="es-CO" dirty="0" smtClean="0">
                <a:solidFill>
                  <a:srgbClr val="FF0000"/>
                </a:solidFill>
              </a:rPr>
              <a:t>Juan12:34).</a:t>
            </a:r>
            <a:endParaRPr lang="es-CO" dirty="0">
              <a:solidFill>
                <a:srgbClr val="FF0000"/>
              </a:solidFill>
            </a:endParaRPr>
          </a:p>
        </p:txBody>
      </p:sp>
    </p:spTree>
    <p:extLst>
      <p:ext uri="{BB962C8B-B14F-4D97-AF65-F5344CB8AC3E}">
        <p14:creationId xmlns:p14="http://schemas.microsoft.com/office/powerpoint/2010/main" val="35750227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86210"/>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600" b="1" dirty="0">
                <a:solidFill>
                  <a:srgbClr val="002060"/>
                </a:solidFill>
              </a:rPr>
              <a:t>Jesús dice en el texto para este tema: «si tu ojo derecho te es ocasión de caer, sácalo, y échalo de ti».</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9197" y="2384335"/>
            <a:ext cx="4641275" cy="3970318"/>
          </a:xfrm>
          <a:prstGeom prst="rect">
            <a:avLst/>
          </a:prstGeom>
          <a:noFill/>
          <a:ln>
            <a:noFill/>
          </a:ln>
          <a:effectLst/>
          <a:scene3d>
            <a:camera prst="isometricOffAxis1Right"/>
            <a:lightRig rig="threePt" dir="t"/>
          </a:scene3d>
          <a:sp3d>
            <a:bevelT prst="slop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17294" y="2384335"/>
            <a:ext cx="3672408" cy="3970318"/>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800" dirty="0"/>
              <a:t>Jesús habla de malos hábitos y tendencias en la vida de uno mismo. </a:t>
            </a:r>
            <a:endParaRPr lang="es-CO" sz="2800" dirty="0" smtClean="0"/>
          </a:p>
          <a:p>
            <a:pPr algn="ctr"/>
            <a:r>
              <a:rPr lang="es-CO" sz="2800" dirty="0" smtClean="0"/>
              <a:t> </a:t>
            </a:r>
          </a:p>
          <a:p>
            <a:pPr algn="ctr"/>
            <a:r>
              <a:rPr lang="es-CO" sz="2800" dirty="0" smtClean="0"/>
              <a:t>“</a:t>
            </a:r>
            <a:r>
              <a:rPr lang="es-CO" sz="2800" dirty="0"/>
              <a:t>Un pecado acariciado es suficiente para realizar la degradación del carácter, y extraviar a otros” </a:t>
            </a:r>
            <a:r>
              <a:rPr lang="es-CO" sz="2800" u="sng" dirty="0"/>
              <a:t>(DTG 406).</a:t>
            </a:r>
          </a:p>
        </p:txBody>
      </p:sp>
    </p:spTree>
    <p:extLst>
      <p:ext uri="{BB962C8B-B14F-4D97-AF65-F5344CB8AC3E}">
        <p14:creationId xmlns:p14="http://schemas.microsoft.com/office/powerpoint/2010/main" val="421048121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a:solidFill>
            <a:schemeClr val="bg1"/>
          </a:solidFill>
        </p:spPr>
        <p:txBody>
          <a:bodyPr>
            <a:normAutofit fontScale="85000" lnSpcReduction="20000"/>
          </a:bodyPr>
          <a:lstStyle/>
          <a:p>
            <a:pPr marL="0" indent="0" algn="ctr">
              <a:buNone/>
            </a:pPr>
            <a:r>
              <a:rPr lang="es-CO" dirty="0" smtClean="0"/>
              <a:t>Lo que </a:t>
            </a:r>
            <a:r>
              <a:rPr lang="es-CO" dirty="0"/>
              <a:t>s</a:t>
            </a:r>
            <a:r>
              <a:rPr lang="es-CO" dirty="0" smtClean="0"/>
              <a:t>e </a:t>
            </a:r>
            <a:r>
              <a:rPr lang="es-CO" dirty="0"/>
              <a:t>ha registrado </a:t>
            </a:r>
            <a:r>
              <a:rPr lang="es-CO" dirty="0" smtClean="0"/>
              <a:t>es que </a:t>
            </a:r>
            <a:r>
              <a:rPr lang="es-CO" dirty="0"/>
              <a:t>Cristo, yendo más allá de la </a:t>
            </a:r>
            <a:r>
              <a:rPr lang="es-CO" dirty="0" smtClean="0"/>
              <a:t>acción del «adulterio», llamó </a:t>
            </a:r>
            <a:r>
              <a:rPr lang="es-CO" dirty="0"/>
              <a:t>la atención al motivo que la produce, es decir, </a:t>
            </a:r>
            <a:r>
              <a:rPr lang="es-CO" u="sng" dirty="0"/>
              <a:t>la intención o forma de pensar que provoca la acción</a:t>
            </a:r>
            <a:r>
              <a:rPr lang="es-CO" dirty="0"/>
              <a:t>.  </a:t>
            </a:r>
            <a:endParaRPr lang="es-CO" dirty="0" smtClean="0"/>
          </a:p>
          <a:p>
            <a:pPr marL="0" indent="0" algn="ctr">
              <a:buNone/>
            </a:pPr>
            <a:r>
              <a:rPr lang="es-CO" dirty="0" smtClean="0"/>
              <a:t>Aquí </a:t>
            </a:r>
            <a:r>
              <a:rPr lang="es-CO" dirty="0"/>
              <a:t>va más allá del motivo o la intención para señalar las vías por las cuales el pecado logra entrar en la vida: </a:t>
            </a:r>
            <a:r>
              <a:rPr lang="es-CO" u="sng" dirty="0"/>
              <a:t>los sentidos que se comunican con el sistema nervioso</a:t>
            </a:r>
            <a:r>
              <a:rPr lang="es-CO" u="sng" dirty="0" smtClean="0"/>
              <a:t>.</a:t>
            </a:r>
          </a:p>
          <a:p>
            <a:pPr marL="0" indent="0" algn="ctr">
              <a:buNone/>
            </a:pPr>
            <a:r>
              <a:rPr lang="es-CO" dirty="0" smtClean="0"/>
              <a:t> </a:t>
            </a:r>
            <a:r>
              <a:rPr lang="es-CO" dirty="0"/>
              <a:t>Hay órganos sensoriales </a:t>
            </a:r>
            <a:r>
              <a:rPr lang="es-CO" u="sng" dirty="0"/>
              <a:t>externos que obtienen información del mundo exterior</a:t>
            </a:r>
            <a:r>
              <a:rPr lang="es-CO" dirty="0"/>
              <a:t>, como la </a:t>
            </a:r>
            <a:r>
              <a:rPr lang="es-CO" u="sng" dirty="0"/>
              <a:t>lengua</a:t>
            </a:r>
            <a:r>
              <a:rPr lang="es-CO" dirty="0"/>
              <a:t>, la </a:t>
            </a:r>
            <a:r>
              <a:rPr lang="es-CO" u="sng" dirty="0"/>
              <a:t>piel</a:t>
            </a:r>
            <a:r>
              <a:rPr lang="es-CO" dirty="0"/>
              <a:t>, la </a:t>
            </a:r>
            <a:r>
              <a:rPr lang="es-CO" u="sng" dirty="0"/>
              <a:t>nariz</a:t>
            </a:r>
            <a:r>
              <a:rPr lang="es-CO" dirty="0"/>
              <a:t>, los </a:t>
            </a:r>
            <a:r>
              <a:rPr lang="es-CO" u="sng" dirty="0" smtClean="0"/>
              <a:t>OJOS</a:t>
            </a:r>
            <a:r>
              <a:rPr lang="es-CO" dirty="0" smtClean="0"/>
              <a:t>, </a:t>
            </a:r>
            <a:r>
              <a:rPr lang="es-CO" dirty="0"/>
              <a:t>el </a:t>
            </a:r>
            <a:r>
              <a:rPr lang="es-CO" u="sng" dirty="0"/>
              <a:t>oído</a:t>
            </a:r>
            <a:r>
              <a:rPr lang="es-CO" dirty="0"/>
              <a:t>, etc. </a:t>
            </a:r>
          </a:p>
          <a:p>
            <a:pPr marL="0" indent="0" algn="ctr">
              <a:buNone/>
            </a:pPr>
            <a:r>
              <a:rPr lang="es-CO" dirty="0" smtClean="0"/>
              <a:t>Para </a:t>
            </a:r>
            <a:r>
              <a:rPr lang="es-CO" dirty="0"/>
              <a:t>la mayoría de las personas los más fuertes incentivos al pecado son los que llegan a la mente por el camino de los nervios óptico, auditivo y otros nervios </a:t>
            </a:r>
            <a:r>
              <a:rPr lang="es-CO" dirty="0" smtClean="0"/>
              <a:t>sensoriales.</a:t>
            </a:r>
          </a:p>
          <a:p>
            <a:pPr marL="0" indent="0" algn="ctr">
              <a:buNone/>
            </a:pPr>
            <a:r>
              <a:rPr lang="es-CO" dirty="0" smtClean="0"/>
              <a:t> </a:t>
            </a:r>
            <a:r>
              <a:rPr lang="es-CO" dirty="0">
                <a:solidFill>
                  <a:srgbClr val="FF0000"/>
                </a:solidFill>
              </a:rPr>
              <a:t>(</a:t>
            </a:r>
            <a:r>
              <a:rPr lang="es-CO" dirty="0" smtClean="0">
                <a:solidFill>
                  <a:srgbClr val="FF0000"/>
                </a:solidFill>
              </a:rPr>
              <a:t>Hechos de los Apóstoles p </a:t>
            </a:r>
            <a:r>
              <a:rPr lang="es-CO" dirty="0">
                <a:solidFill>
                  <a:srgbClr val="FF0000"/>
                </a:solidFill>
              </a:rPr>
              <a:t>413</a:t>
            </a:r>
            <a:r>
              <a:rPr lang="es-CO" dirty="0" smtClean="0">
                <a:solidFill>
                  <a:srgbClr val="FF0000"/>
                </a:solidFill>
              </a:rPr>
              <a:t>).</a:t>
            </a:r>
          </a:p>
          <a:p>
            <a:pPr marL="0" indent="0" algn="ctr">
              <a:buNone/>
            </a:pPr>
            <a:r>
              <a:rPr lang="es-CO" dirty="0"/>
              <a:t> El nervio óptico </a:t>
            </a:r>
            <a:r>
              <a:rPr lang="es-CO" u="sng" dirty="0" smtClean="0"/>
              <a:t>al que Jesús hace referencia aquí</a:t>
            </a:r>
            <a:r>
              <a:rPr lang="es-CO" dirty="0" smtClean="0"/>
              <a:t>, es </a:t>
            </a:r>
            <a:r>
              <a:rPr lang="es-CO" dirty="0"/>
              <a:t>un nervio craneal y sensitivo, encargado de transmitir la información visual desde la retina hasta el </a:t>
            </a:r>
            <a:r>
              <a:rPr lang="es-CO" dirty="0" smtClean="0"/>
              <a:t>cerebro.</a:t>
            </a:r>
          </a:p>
        </p:txBody>
      </p:sp>
    </p:spTree>
    <p:extLst>
      <p:ext uri="{BB962C8B-B14F-4D97-AF65-F5344CB8AC3E}">
        <p14:creationId xmlns:p14="http://schemas.microsoft.com/office/powerpoint/2010/main" val="3638468474"/>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Jesús, Nuestro ejemplo, tenía todos sus sentidos bajo control</a:t>
            </a:r>
            <a:endParaRPr lang="es-CO" b="1" dirty="0"/>
          </a:p>
        </p:txBody>
      </p:sp>
      <p:sp>
        <p:nvSpPr>
          <p:cNvPr id="3" name="2 Marcador de contenido"/>
          <p:cNvSpPr>
            <a:spLocks noGrp="1"/>
          </p:cNvSpPr>
          <p:nvPr>
            <p:ph idx="1"/>
          </p:nvPr>
        </p:nvSpPr>
        <p:spPr>
          <a:xfrm>
            <a:off x="457200" y="1600200"/>
            <a:ext cx="8229600" cy="5069160"/>
          </a:xfrm>
          <a:solidFill>
            <a:schemeClr val="bg1"/>
          </a:solidFill>
        </p:spPr>
        <p:txBody>
          <a:bodyPr>
            <a:normAutofit fontScale="77500" lnSpcReduction="20000"/>
          </a:bodyPr>
          <a:lstStyle/>
          <a:p>
            <a:pPr marL="0" indent="0">
              <a:buNone/>
            </a:pPr>
            <a:r>
              <a:rPr lang="es-CO" dirty="0">
                <a:solidFill>
                  <a:srgbClr val="FF0000"/>
                </a:solidFill>
              </a:rPr>
              <a:t>Juan 14:30</a:t>
            </a:r>
            <a:r>
              <a:rPr lang="es-CO" dirty="0"/>
              <a:t>. </a:t>
            </a:r>
            <a:endParaRPr lang="es-CO" dirty="0" smtClean="0"/>
          </a:p>
          <a:p>
            <a:pPr marL="0" indent="0">
              <a:buNone/>
            </a:pPr>
            <a:r>
              <a:rPr lang="es-CO" dirty="0" smtClean="0"/>
              <a:t>«No </a:t>
            </a:r>
            <a:r>
              <a:rPr lang="es-CO" dirty="0"/>
              <a:t>hablaré ya mucho con vosotros; porque viene el príncipe de este mundo, y él </a:t>
            </a:r>
            <a:r>
              <a:rPr lang="es-CO" u="sng" dirty="0"/>
              <a:t>nada tiene en </a:t>
            </a:r>
            <a:r>
              <a:rPr lang="es-CO" u="sng" dirty="0" smtClean="0"/>
              <a:t>mí</a:t>
            </a:r>
            <a:r>
              <a:rPr lang="es-CO" dirty="0" smtClean="0"/>
              <a:t>». </a:t>
            </a:r>
            <a:endParaRPr lang="es-CO" dirty="0"/>
          </a:p>
          <a:p>
            <a:pPr lvl="1"/>
            <a:r>
              <a:rPr lang="es-CO" dirty="0" smtClean="0"/>
              <a:t>Con referencia </a:t>
            </a:r>
            <a:r>
              <a:rPr lang="es-CO" dirty="0"/>
              <a:t>a acontecimientos que se aproximaban</a:t>
            </a:r>
            <a:r>
              <a:rPr lang="es-CO" dirty="0" smtClean="0"/>
              <a:t>:</a:t>
            </a:r>
          </a:p>
          <a:p>
            <a:pPr lvl="1"/>
            <a:r>
              <a:rPr lang="es-CO" b="1" dirty="0" smtClean="0">
                <a:solidFill>
                  <a:srgbClr val="FF0000"/>
                </a:solidFill>
              </a:rPr>
              <a:t>(1), Getsemaní.</a:t>
            </a:r>
          </a:p>
          <a:p>
            <a:pPr lvl="1"/>
            <a:r>
              <a:rPr lang="es-CO" b="1" dirty="0" smtClean="0">
                <a:solidFill>
                  <a:srgbClr val="FF0000"/>
                </a:solidFill>
              </a:rPr>
              <a:t>(2), el arresto. </a:t>
            </a:r>
          </a:p>
          <a:p>
            <a:pPr lvl="1"/>
            <a:r>
              <a:rPr lang="es-CO" b="1" dirty="0" smtClean="0">
                <a:solidFill>
                  <a:srgbClr val="FF0000"/>
                </a:solidFill>
              </a:rPr>
              <a:t>(3), el enjuiciamiento.</a:t>
            </a:r>
          </a:p>
          <a:p>
            <a:pPr lvl="1"/>
            <a:r>
              <a:rPr lang="es-CO" b="1" dirty="0" smtClean="0">
                <a:solidFill>
                  <a:srgbClr val="FF0000"/>
                </a:solidFill>
              </a:rPr>
              <a:t>(4), </a:t>
            </a:r>
            <a:r>
              <a:rPr lang="es-CO" b="1" dirty="0">
                <a:solidFill>
                  <a:srgbClr val="FF0000"/>
                </a:solidFill>
              </a:rPr>
              <a:t>la </a:t>
            </a:r>
            <a:r>
              <a:rPr lang="es-CO" b="1" dirty="0" smtClean="0">
                <a:solidFill>
                  <a:srgbClr val="FF0000"/>
                </a:solidFill>
              </a:rPr>
              <a:t>condenación. y</a:t>
            </a:r>
          </a:p>
          <a:p>
            <a:pPr lvl="1"/>
            <a:r>
              <a:rPr lang="es-CO" b="1" dirty="0" smtClean="0">
                <a:solidFill>
                  <a:srgbClr val="FF0000"/>
                </a:solidFill>
              </a:rPr>
              <a:t>(5), la </a:t>
            </a:r>
            <a:r>
              <a:rPr lang="es-CO" b="1" dirty="0">
                <a:solidFill>
                  <a:srgbClr val="FF0000"/>
                </a:solidFill>
              </a:rPr>
              <a:t>crucifixión del Hijo del hombre, en los cuales el príncipe de este mundo haría un esfuerzo supremo para derrotar el plan de salvación.  </a:t>
            </a:r>
          </a:p>
          <a:p>
            <a:pPr marL="457200" lvl="1" indent="0">
              <a:buNone/>
            </a:pPr>
            <a:r>
              <a:rPr lang="es-CO" dirty="0" smtClean="0"/>
              <a:t>Pero </a:t>
            </a:r>
            <a:r>
              <a:rPr lang="es-CO" dirty="0"/>
              <a:t>Jesús bebió la copa hasta su amargo fin, y cuando declaró: “Consumado es” </a:t>
            </a:r>
            <a:r>
              <a:rPr lang="es-CO" dirty="0">
                <a:solidFill>
                  <a:srgbClr val="FF0000"/>
                </a:solidFill>
              </a:rPr>
              <a:t>(</a:t>
            </a:r>
            <a:r>
              <a:rPr lang="es-CO" dirty="0" smtClean="0">
                <a:solidFill>
                  <a:srgbClr val="FF0000"/>
                </a:solidFill>
              </a:rPr>
              <a:t>Juan 19:30</a:t>
            </a:r>
            <a:r>
              <a:rPr lang="es-CO" dirty="0">
                <a:solidFill>
                  <a:srgbClr val="FF0000"/>
                </a:solidFill>
              </a:rPr>
              <a:t>), </a:t>
            </a:r>
            <a:r>
              <a:rPr lang="es-CO" dirty="0"/>
              <a:t>sonó el toque de difuntos para el príncipe de las tinieblas.  </a:t>
            </a:r>
            <a:r>
              <a:rPr lang="es-CO" u="sng" dirty="0"/>
              <a:t>Satanás no encontró nada en Jesús que respondiera a su sofistería </a:t>
            </a:r>
            <a:r>
              <a:rPr lang="es-CO" b="1" dirty="0">
                <a:solidFill>
                  <a:srgbClr val="FF0000"/>
                </a:solidFill>
              </a:rPr>
              <a:t>(DTG 98). </a:t>
            </a:r>
            <a:r>
              <a:rPr lang="es-CO" dirty="0"/>
              <a:t>S</a:t>
            </a:r>
            <a:r>
              <a:rPr lang="es-CO" dirty="0" smtClean="0"/>
              <a:t>ofistería</a:t>
            </a:r>
            <a:r>
              <a:rPr lang="es-CO" dirty="0"/>
              <a:t>: es el manejo de los falsos argumentos. engaño, mentira, </a:t>
            </a:r>
            <a:r>
              <a:rPr lang="es-CO" dirty="0" smtClean="0"/>
              <a:t>y falsedad</a:t>
            </a:r>
            <a:r>
              <a:rPr lang="es-CO" dirty="0"/>
              <a:t>.  </a:t>
            </a:r>
          </a:p>
        </p:txBody>
      </p:sp>
    </p:spTree>
    <p:extLst>
      <p:ext uri="{BB962C8B-B14F-4D97-AF65-F5344CB8AC3E}">
        <p14:creationId xmlns:p14="http://schemas.microsoft.com/office/powerpoint/2010/main" val="1329935623"/>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698976" cy="2592288"/>
          </a:xfrm>
          <a:solidFill>
            <a:schemeClr val="bg2">
              <a:lumMod val="90000"/>
            </a:schemeClr>
          </a:solidFill>
          <a:scene3d>
            <a:camera prst="orthographicFront"/>
            <a:lightRig rig="threePt" dir="t"/>
          </a:scene3d>
          <a:sp3d>
            <a:bevelT w="165100" prst="coolSlant"/>
          </a:sp3d>
        </p:spPr>
        <p:txBody>
          <a:bodyPr>
            <a:noAutofit/>
          </a:bodyPr>
          <a:lstStyle/>
          <a:p>
            <a:r>
              <a:rPr lang="es-CO" sz="2800" dirty="0" smtClean="0"/>
              <a:t>El </a:t>
            </a:r>
            <a:r>
              <a:rPr lang="es-CO" sz="2800" dirty="0"/>
              <a:t>que se niega a ver, escuchar, gustar, oler o tocar lo que incita al </a:t>
            </a:r>
            <a:r>
              <a:rPr lang="es-CO" sz="2800" dirty="0" smtClean="0"/>
              <a:t>pecado (como lo hizo Jesús </a:t>
            </a:r>
            <a:r>
              <a:rPr lang="es-CO" sz="2800" b="1" dirty="0" smtClean="0">
                <a:solidFill>
                  <a:srgbClr val="FF0000"/>
                </a:solidFill>
              </a:rPr>
              <a:t>Heb.4:15</a:t>
            </a:r>
            <a:r>
              <a:rPr lang="es-CO" sz="2800" dirty="0" smtClean="0"/>
              <a:t> up), </a:t>
            </a:r>
            <a:r>
              <a:rPr lang="es-CO" sz="2800" dirty="0"/>
              <a:t>ha ganado buena parte de la batalla para evitar los pensamientos </a:t>
            </a:r>
            <a:r>
              <a:rPr lang="es-CO" sz="2800" dirty="0" smtClean="0"/>
              <a:t>pecaminosos</a:t>
            </a:r>
            <a:r>
              <a:rPr lang="es-CO" sz="2800" dirty="0"/>
              <a:t>.</a:t>
            </a:r>
            <a:r>
              <a:rPr lang="es-CO" sz="2800" dirty="0" smtClean="0"/>
              <a:t>  </a:t>
            </a:r>
            <a:endParaRPr lang="es-CO"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0648"/>
            <a:ext cx="2396852"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3411226"/>
            <a:ext cx="7920880" cy="2677656"/>
          </a:xfrm>
          <a:prstGeom prst="rect">
            <a:avLst/>
          </a:prstGeom>
          <a:solidFill>
            <a:schemeClr val="bg2">
              <a:lumMod val="90000"/>
            </a:schemeClr>
          </a:solidFill>
          <a:scene3d>
            <a:camera prst="orthographicFront"/>
            <a:lightRig rig="threePt" dir="t"/>
          </a:scene3d>
          <a:sp3d>
            <a:bevelT w="152400" h="50800" prst="softRound"/>
          </a:sp3d>
        </p:spPr>
        <p:txBody>
          <a:bodyPr wrap="square">
            <a:spAutoFit/>
          </a:bodyPr>
          <a:lstStyle/>
          <a:p>
            <a:r>
              <a:rPr lang="es-CO" sz="2400" dirty="0"/>
              <a:t>El que </a:t>
            </a:r>
            <a:r>
              <a:rPr lang="es-CO" sz="2400" u="sng" dirty="0" smtClean="0"/>
              <a:t>INMEDIATAMENTE</a:t>
            </a:r>
            <a:r>
              <a:rPr lang="es-CO" sz="2400" dirty="0" smtClean="0"/>
              <a:t> </a:t>
            </a:r>
            <a:r>
              <a:rPr lang="es-CO" sz="2400" dirty="0"/>
              <a:t>desecha los malos pensamientos, cuando fugazmente pasan como un relámpago en su conciencia, evita así la formación de una manera de pensar que se hace hábito y que condicionan la mente para que peque cuando se presente la oportunidad.  Cristo vivió una vida sin pecado porque “</a:t>
            </a:r>
            <a:r>
              <a:rPr lang="es-CO" sz="2400" b="1" dirty="0">
                <a:solidFill>
                  <a:srgbClr val="FF0000"/>
                </a:solidFill>
              </a:rPr>
              <a:t>no había en él nada que respondiera a los sofismas de Satanás</a:t>
            </a:r>
            <a:r>
              <a:rPr lang="es-CO" sz="2400" dirty="0"/>
              <a:t>” </a:t>
            </a:r>
            <a:r>
              <a:rPr lang="es-CO" sz="2400" b="1" u="sng" dirty="0"/>
              <a:t>(DTG 98).</a:t>
            </a:r>
          </a:p>
        </p:txBody>
      </p:sp>
    </p:spTree>
    <p:extLst>
      <p:ext uri="{BB962C8B-B14F-4D97-AF65-F5344CB8AC3E}">
        <p14:creationId xmlns:p14="http://schemas.microsoft.com/office/powerpoint/2010/main" val="92444105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76672"/>
            <a:ext cx="8229600" cy="2016224"/>
          </a:xfrm>
          <a:solidFill>
            <a:schemeClr val="bg2">
              <a:lumMod val="90000"/>
            </a:schemeClr>
          </a:solidFill>
          <a:scene3d>
            <a:camera prst="orthographicFront"/>
            <a:lightRig rig="threePt" dir="t"/>
          </a:scene3d>
          <a:sp3d>
            <a:bevelT w="165100" prst="coolSlant"/>
          </a:sp3d>
        </p:spPr>
        <p:txBody>
          <a:bodyPr>
            <a:normAutofit lnSpcReduction="10000"/>
          </a:bodyPr>
          <a:lstStyle/>
          <a:p>
            <a:pPr marL="0" indent="0">
              <a:buNone/>
            </a:pPr>
            <a:r>
              <a:rPr lang="es-CO" dirty="0" smtClean="0"/>
              <a:t>Jesús dice: «Por </a:t>
            </a:r>
            <a:r>
              <a:rPr lang="es-CO" dirty="0"/>
              <a:t>tanto, si tu ojo derecho te es ocasión de caer, sácalo, y échalo de ti; pues mejor te es que se pierda uno de tus miembros, y no que todo tu cuerpo sea echado al </a:t>
            </a:r>
            <a:r>
              <a:rPr lang="es-CO" dirty="0" smtClean="0"/>
              <a:t>infierno». </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1244" y="3214138"/>
            <a:ext cx="3235424" cy="213833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71600" y="2729036"/>
            <a:ext cx="4572000" cy="3108543"/>
          </a:xfrm>
          <a:prstGeom prst="rect">
            <a:avLst/>
          </a:prstGeom>
        </p:spPr>
        <p:txBody>
          <a:bodyPr>
            <a:spAutoFit/>
          </a:bodyPr>
          <a:lstStyle/>
          <a:p>
            <a:r>
              <a:rPr lang="es-CO" sz="2800" b="1" u="sng" dirty="0"/>
              <a:t>Por tanto, si tu ojo derecho Te es ocasión de caer. </a:t>
            </a:r>
          </a:p>
          <a:p>
            <a:r>
              <a:rPr lang="es-CO" sz="2800" dirty="0"/>
              <a:t>Gr. shandalízō, “ser motivo de tropiezo”.  El término skándalon, se refiere al mecanismo que hace funcionar una trampa</a:t>
            </a:r>
            <a:r>
              <a:rPr lang="es-CO" sz="2800" dirty="0" smtClean="0"/>
              <a:t>.</a:t>
            </a:r>
            <a:endParaRPr lang="es-CO" sz="2800" dirty="0"/>
          </a:p>
        </p:txBody>
      </p:sp>
      <p:sp>
        <p:nvSpPr>
          <p:cNvPr id="5" name="4 Rectángulo"/>
          <p:cNvSpPr/>
          <p:nvPr/>
        </p:nvSpPr>
        <p:spPr>
          <a:xfrm>
            <a:off x="931174" y="5808792"/>
            <a:ext cx="7344816" cy="461665"/>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2400" b="1" dirty="0">
                <a:solidFill>
                  <a:srgbClr val="FF0000"/>
                </a:solidFill>
              </a:rPr>
              <a:t>Ver (Rom.11:9; Rom.14:13; 1 Juan 2:10; Apoc. 2:14). </a:t>
            </a:r>
          </a:p>
        </p:txBody>
      </p:sp>
    </p:spTree>
    <p:extLst>
      <p:ext uri="{BB962C8B-B14F-4D97-AF65-F5344CB8AC3E}">
        <p14:creationId xmlns:p14="http://schemas.microsoft.com/office/powerpoint/2010/main" val="44177249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000"/>
                                        <p:tgtEl>
                                          <p:spTgt spid="3074"/>
                                        </p:tgtEl>
                                      </p:cBhvr>
                                    </p:animEffect>
                                    <p:anim calcmode="lin" valueType="num">
                                      <p:cBhvr>
                                        <p:cTn id="8" dur="1000" fill="hold"/>
                                        <p:tgtEl>
                                          <p:spTgt spid="3074"/>
                                        </p:tgtEl>
                                        <p:attrNameLst>
                                          <p:attrName>ppt_x</p:attrName>
                                        </p:attrNameLst>
                                      </p:cBhvr>
                                      <p:tavLst>
                                        <p:tav tm="0">
                                          <p:val>
                                            <p:strVal val="#ppt_x"/>
                                          </p:val>
                                        </p:tav>
                                        <p:tav tm="100000">
                                          <p:val>
                                            <p:strVal val="#ppt_x"/>
                                          </p:val>
                                        </p:tav>
                                      </p:tavLst>
                                    </p:anim>
                                    <p:anim calcmode="lin" valueType="num">
                                      <p:cBhvr>
                                        <p:cTn id="9" dur="1000" fill="hold"/>
                                        <p:tgtEl>
                                          <p:spTgt spid="307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a:t>¿</a:t>
            </a:r>
            <a:r>
              <a:rPr lang="es-CO" b="1" dirty="0" smtClean="0"/>
              <a:t>Qué tal si usamos en esta imagen una ilustración humana? </a:t>
            </a:r>
            <a:endParaRPr lang="es-CO" b="1"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988840"/>
            <a:ext cx="6545190" cy="374441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55917" y="6026247"/>
            <a:ext cx="3430124" cy="523220"/>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800" b="1" dirty="0"/>
              <a:t>Ver </a:t>
            </a:r>
            <a:r>
              <a:rPr lang="es-CO" sz="2800" b="1" dirty="0" smtClean="0"/>
              <a:t>Gen.38:1-18. </a:t>
            </a:r>
            <a:endParaRPr lang="es-CO" sz="2800" b="1" dirty="0"/>
          </a:p>
        </p:txBody>
      </p:sp>
      <p:sp>
        <p:nvSpPr>
          <p:cNvPr id="3" name="2 Rectángulo"/>
          <p:cNvSpPr/>
          <p:nvPr/>
        </p:nvSpPr>
        <p:spPr>
          <a:xfrm>
            <a:off x="7066994" y="2636912"/>
            <a:ext cx="1907704" cy="923330"/>
          </a:xfrm>
          <a:prstGeom prst="rect">
            <a:avLst/>
          </a:prstGeom>
        </p:spPr>
        <p:txBody>
          <a:bodyPr wrap="square">
            <a:spAutoFit/>
          </a:bodyPr>
          <a:lstStyle/>
          <a:p>
            <a:r>
              <a:rPr lang="es-CO" b="1" dirty="0" smtClean="0"/>
              <a:t>La carnada, Una </a:t>
            </a:r>
            <a:r>
              <a:rPr lang="es-CO" b="1" dirty="0"/>
              <a:t>mujer que no es tu esposa </a:t>
            </a:r>
          </a:p>
        </p:txBody>
      </p:sp>
      <p:sp>
        <p:nvSpPr>
          <p:cNvPr id="10" name="9 Rectángulo"/>
          <p:cNvSpPr/>
          <p:nvPr/>
        </p:nvSpPr>
        <p:spPr>
          <a:xfrm>
            <a:off x="1489697" y="3098577"/>
            <a:ext cx="3096344" cy="1200329"/>
          </a:xfrm>
          <a:prstGeom prst="rect">
            <a:avLst/>
          </a:prstGeom>
        </p:spPr>
        <p:txBody>
          <a:bodyPr wrap="square">
            <a:spAutoFit/>
          </a:bodyPr>
          <a:lstStyle/>
          <a:p>
            <a:r>
              <a:rPr lang="es-CO" b="1" dirty="0"/>
              <a:t>Un hombre que no controla sus </a:t>
            </a:r>
            <a:r>
              <a:rPr lang="es-CO" b="1" dirty="0" smtClean="0"/>
              <a:t>pensamientos, inevitablemente cae en la trampa.</a:t>
            </a:r>
            <a:endParaRPr lang="es-CO" b="1" dirty="0"/>
          </a:p>
        </p:txBody>
      </p:sp>
      <p:sp>
        <p:nvSpPr>
          <p:cNvPr id="11" name="10 Rectángulo"/>
          <p:cNvSpPr/>
          <p:nvPr/>
        </p:nvSpPr>
        <p:spPr>
          <a:xfrm>
            <a:off x="4752930" y="5749248"/>
            <a:ext cx="3851518" cy="1015663"/>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000" b="1" dirty="0"/>
              <a:t>Pregunto: </a:t>
            </a:r>
            <a:r>
              <a:rPr lang="es-CO" sz="2000" b="1" dirty="0" smtClean="0"/>
              <a:t>¿Judá</a:t>
            </a:r>
            <a:r>
              <a:rPr lang="es-CO" sz="2000" b="1" dirty="0"/>
              <a:t>, creía en </a:t>
            </a:r>
            <a:r>
              <a:rPr lang="es-CO" sz="2000" b="1" dirty="0" smtClean="0"/>
              <a:t>Dios</a:t>
            </a:r>
            <a:r>
              <a:rPr lang="es-CO" dirty="0" smtClean="0"/>
              <a:t>? </a:t>
            </a:r>
            <a:r>
              <a:rPr lang="es-CO" sz="2000" b="1" dirty="0" smtClean="0"/>
              <a:t>Claro que si: Participaba en todas las actividades de la iglesia.</a:t>
            </a:r>
            <a:endParaRPr lang="es-CO" sz="2000" b="1" dirty="0"/>
          </a:p>
        </p:txBody>
      </p:sp>
    </p:spTree>
    <p:extLst>
      <p:ext uri="{BB962C8B-B14F-4D97-AF65-F5344CB8AC3E}">
        <p14:creationId xmlns:p14="http://schemas.microsoft.com/office/powerpoint/2010/main" val="208690587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inVertical)">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3" grpId="0"/>
      <p:bldP spid="10" grpId="0"/>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188640"/>
            <a:ext cx="8229600" cy="1143000"/>
          </a:xfrm>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¿Cuál es el consejo de Jesús?</a:t>
            </a:r>
            <a:br>
              <a:rPr lang="es-CO" b="1" dirty="0" smtClean="0"/>
            </a:br>
            <a:r>
              <a:rPr lang="es-CO" b="1" dirty="0" smtClean="0"/>
              <a:t>¡Sácalo, y échalo de ti!</a:t>
            </a:r>
            <a:endParaRPr lang="es-CO" b="1" dirty="0"/>
          </a:p>
        </p:txBody>
      </p:sp>
      <p:sp>
        <p:nvSpPr>
          <p:cNvPr id="3" name="2 Marcador de contenido"/>
          <p:cNvSpPr>
            <a:spLocks noGrp="1"/>
          </p:cNvSpPr>
          <p:nvPr>
            <p:ph idx="1"/>
          </p:nvPr>
        </p:nvSpPr>
        <p:spPr>
          <a:xfrm>
            <a:off x="457200" y="1600200"/>
            <a:ext cx="8229600" cy="4925144"/>
          </a:xfrm>
          <a:solidFill>
            <a:schemeClr val="bg1"/>
          </a:solidFill>
        </p:spPr>
        <p:txBody>
          <a:bodyPr>
            <a:normAutofit fontScale="92500" lnSpcReduction="10000"/>
          </a:bodyPr>
          <a:lstStyle/>
          <a:p>
            <a:pPr marL="0" indent="0">
              <a:buNone/>
            </a:pPr>
            <a:r>
              <a:rPr lang="es-CO" dirty="0" smtClean="0"/>
              <a:t>Según Jesús, sería </a:t>
            </a:r>
            <a:r>
              <a:rPr lang="es-CO" dirty="0"/>
              <a:t>mejor vivir esta vida siendo ciego o lisiado, que perder la vida eterna.  Aquí las palabras de Cristo son figuradas.  </a:t>
            </a:r>
            <a:r>
              <a:rPr lang="es-CO" dirty="0">
                <a:solidFill>
                  <a:srgbClr val="FF0000"/>
                </a:solidFill>
              </a:rPr>
              <a:t>No pide que se mutile el cuerpo, sino que se controlen los pensamientos</a:t>
            </a:r>
            <a:r>
              <a:rPr lang="es-CO" dirty="0"/>
              <a:t>.  </a:t>
            </a:r>
            <a:endParaRPr lang="es-CO" dirty="0" smtClean="0"/>
          </a:p>
          <a:p>
            <a:pPr marL="400050" lvl="1" indent="0">
              <a:buNone/>
            </a:pPr>
            <a:r>
              <a:rPr lang="es-CO" dirty="0" smtClean="0"/>
              <a:t>Negarse </a:t>
            </a:r>
            <a:r>
              <a:rPr lang="es-CO" dirty="0"/>
              <a:t>a contemplar lo malo es tan efectivo como cegarse, y tiene la ventaja de que se retiene la facultad de la vista que puede emplearse para ver lo bueno.  </a:t>
            </a:r>
            <a:endParaRPr lang="es-CO" dirty="0" smtClean="0"/>
          </a:p>
          <a:p>
            <a:pPr marL="400050" lvl="1" indent="0">
              <a:buNone/>
            </a:pPr>
            <a:r>
              <a:rPr lang="es-CO" dirty="0" smtClean="0"/>
              <a:t>Algunas </a:t>
            </a:r>
            <a:r>
              <a:rPr lang="es-CO" dirty="0"/>
              <a:t>veces, un zorro que ha caído en una trampa se corta a dentelladas una pata a fin de escapar.  Del mismo modo, un lagarto sacrifica su cola o una langosta de mar sacrifica una de sus pinzas</a:t>
            </a:r>
            <a:r>
              <a:rPr lang="es-CO" dirty="0" smtClean="0"/>
              <a:t>. </a:t>
            </a:r>
            <a:endParaRPr lang="es-CO" dirty="0" smtClean="0"/>
          </a:p>
        </p:txBody>
      </p:sp>
    </p:spTree>
    <p:extLst>
      <p:ext uri="{BB962C8B-B14F-4D97-AF65-F5344CB8AC3E}">
        <p14:creationId xmlns:p14="http://schemas.microsoft.com/office/powerpoint/2010/main" val="3203083778"/>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p:spPr>
        <p:txBody>
          <a:bodyPr>
            <a:normAutofit fontScale="92500" lnSpcReduction="20000"/>
          </a:bodyPr>
          <a:lstStyle/>
          <a:p>
            <a:pPr marL="0" indent="0" algn="ctr">
              <a:buNone/>
            </a:pPr>
            <a:endParaRPr lang="es-CO" dirty="0" smtClean="0"/>
          </a:p>
          <a:p>
            <a:pPr marL="0" indent="0" algn="ctr">
              <a:buNone/>
            </a:pPr>
            <a:r>
              <a:rPr lang="es-CO" dirty="0" smtClean="0"/>
              <a:t>Al </a:t>
            </a:r>
            <a:r>
              <a:rPr lang="es-CO" dirty="0"/>
              <a:t>hablar de sacarse el ojo o cortarse la mano, Cristo habla en forma figurada de la acción resuelta de la voluntad para precaverse del mal.  </a:t>
            </a:r>
            <a:endParaRPr lang="es-CO" dirty="0" smtClean="0"/>
          </a:p>
          <a:p>
            <a:pPr marL="0" indent="0" algn="ctr">
              <a:buNone/>
            </a:pPr>
            <a:endParaRPr lang="es-CO" dirty="0" smtClean="0"/>
          </a:p>
          <a:p>
            <a:pPr marL="0" indent="0" algn="ctr">
              <a:buNone/>
            </a:pPr>
            <a:r>
              <a:rPr lang="es-CO" dirty="0" smtClean="0"/>
              <a:t>El </a:t>
            </a:r>
            <a:r>
              <a:rPr lang="es-CO" dirty="0"/>
              <a:t>cristiano hará bien en seguir el ejemplo de Job, quien </a:t>
            </a:r>
            <a:r>
              <a:rPr lang="es-CO" dirty="0" smtClean="0"/>
              <a:t>dice: «</a:t>
            </a:r>
            <a:r>
              <a:rPr lang="es-CO" dirty="0" smtClean="0">
                <a:latin typeface="Agency FB" pitchFamily="34" charset="0"/>
              </a:rPr>
              <a:t>Hice pacto con mis ojos de no mirar codiciosamente a ninguna doncella</a:t>
            </a:r>
            <a:r>
              <a:rPr lang="es-CO" dirty="0" smtClean="0"/>
              <a:t>»</a:t>
            </a:r>
          </a:p>
          <a:p>
            <a:pPr marL="0" indent="0" algn="ctr">
              <a:buNone/>
            </a:pPr>
            <a:endParaRPr lang="es-CO" dirty="0" smtClean="0"/>
          </a:p>
          <a:p>
            <a:pPr marL="0" indent="0" algn="ctr">
              <a:buNone/>
            </a:pPr>
            <a:r>
              <a:rPr lang="es-CO" dirty="0" smtClean="0"/>
              <a:t> </a:t>
            </a:r>
            <a:r>
              <a:rPr lang="es-CO" dirty="0" smtClean="0">
                <a:solidFill>
                  <a:srgbClr val="FF0000"/>
                </a:solidFill>
              </a:rPr>
              <a:t>(Job.31:1)</a:t>
            </a:r>
          </a:p>
          <a:p>
            <a:pPr marL="0" indent="0" algn="ctr">
              <a:buNone/>
            </a:pPr>
            <a:r>
              <a:rPr lang="es-CO" dirty="0"/>
              <a:t>Y el apóstol Pablo dice: «antes sujeto mi cuerpo, y lo pongo en servidumbre; para que predicando a los otros, no me haga yo </a:t>
            </a:r>
            <a:r>
              <a:rPr lang="es-CO" dirty="0" smtClean="0"/>
              <a:t>reprobado».</a:t>
            </a:r>
          </a:p>
          <a:p>
            <a:pPr marL="0" indent="0" algn="ctr">
              <a:buNone/>
            </a:pPr>
            <a:r>
              <a:rPr lang="es-CO" dirty="0" smtClean="0">
                <a:solidFill>
                  <a:srgbClr val="FF0000"/>
                </a:solidFill>
              </a:rPr>
              <a:t>(1Cor. 9:27</a:t>
            </a:r>
            <a:r>
              <a:rPr lang="es-CO" dirty="0">
                <a:solidFill>
                  <a:srgbClr val="FF0000"/>
                </a:solidFill>
              </a:rPr>
              <a:t>).</a:t>
            </a:r>
          </a:p>
          <a:p>
            <a:endParaRPr lang="es-CO" dirty="0"/>
          </a:p>
        </p:txBody>
      </p:sp>
    </p:spTree>
    <p:extLst>
      <p:ext uri="{BB962C8B-B14F-4D97-AF65-F5344CB8AC3E}">
        <p14:creationId xmlns:p14="http://schemas.microsoft.com/office/powerpoint/2010/main" val="205478272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584176"/>
          </a:xfrm>
          <a:solidFill>
            <a:schemeClr val="bg2">
              <a:lumMod val="90000"/>
            </a:schemeClr>
          </a:solidFill>
          <a:scene3d>
            <a:camera prst="orthographicFront"/>
            <a:lightRig rig="threePt" dir="t"/>
          </a:scene3d>
          <a:sp3d>
            <a:bevelT w="165100" prst="coolSlant"/>
          </a:sp3d>
        </p:spPr>
        <p:txBody>
          <a:bodyPr>
            <a:normAutofit/>
          </a:bodyPr>
          <a:lstStyle/>
          <a:p>
            <a:pPr marL="0" indent="0" algn="ctr">
              <a:buNone/>
            </a:pPr>
            <a:r>
              <a:rPr lang="es-CO" dirty="0" smtClean="0"/>
              <a:t>«</a:t>
            </a:r>
            <a:r>
              <a:rPr lang="es-CO" b="1" dirty="0" smtClean="0"/>
              <a:t>Pues </a:t>
            </a:r>
            <a:r>
              <a:rPr lang="es-CO" b="1" dirty="0"/>
              <a:t>mejor te es que se pierda uno de tus miembros, y no que todo tu cuerpo sea echado al </a:t>
            </a:r>
            <a:r>
              <a:rPr lang="es-CO" b="1" dirty="0" smtClean="0"/>
              <a:t>infierno</a:t>
            </a:r>
            <a:r>
              <a:rPr lang="es-CO" dirty="0" smtClean="0"/>
              <a:t>»</a:t>
            </a:r>
            <a:endParaRPr lang="pt-BR"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2348880"/>
            <a:ext cx="4896544" cy="4248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2580290"/>
            <a:ext cx="2934072" cy="378565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2400" dirty="0" smtClean="0"/>
              <a:t>Valle de </a:t>
            </a:r>
            <a:r>
              <a:rPr lang="es-CO" sz="2400" dirty="0"/>
              <a:t>fuego. Literalmente “géenna de fuego”.  Géenna es la transliteración de las palabras hebreas ge’ hinnom, “valle de Hinom”, o ge’ ben hinnom, “valle del hijo de Hinom</a:t>
            </a:r>
            <a:r>
              <a:rPr lang="es-CO" sz="2400" dirty="0" smtClean="0"/>
              <a:t>”</a:t>
            </a:r>
          </a:p>
          <a:p>
            <a:pPr algn="ctr"/>
            <a:r>
              <a:rPr lang="es-CO" sz="2400" dirty="0" smtClean="0"/>
              <a:t> Ver </a:t>
            </a:r>
            <a:r>
              <a:rPr lang="es-CO" sz="2400" b="1" dirty="0" smtClean="0">
                <a:solidFill>
                  <a:srgbClr val="FF0000"/>
                </a:solidFill>
              </a:rPr>
              <a:t>(Josué 15:8</a:t>
            </a:r>
            <a:r>
              <a:rPr lang="es-CO" sz="2400" b="1" dirty="0">
                <a:solidFill>
                  <a:srgbClr val="FF0000"/>
                </a:solidFill>
              </a:rPr>
              <a:t>). </a:t>
            </a:r>
          </a:p>
        </p:txBody>
      </p:sp>
      <p:sp>
        <p:nvSpPr>
          <p:cNvPr id="4" name="3 Rectángulo"/>
          <p:cNvSpPr/>
          <p:nvPr/>
        </p:nvSpPr>
        <p:spPr>
          <a:xfrm>
            <a:off x="4649773" y="2576456"/>
            <a:ext cx="3444854" cy="461665"/>
          </a:xfrm>
          <a:prstGeom prst="rect">
            <a:avLst/>
          </a:prstGeom>
          <a:solidFill>
            <a:schemeClr val="bg2">
              <a:lumMod val="75000"/>
            </a:schemeClr>
          </a:solidFill>
        </p:spPr>
        <p:txBody>
          <a:bodyPr wrap="none">
            <a:spAutoFit/>
          </a:bodyPr>
          <a:lstStyle/>
          <a:p>
            <a:r>
              <a:rPr lang="es-CO" sz="2400" b="1" dirty="0"/>
              <a:t>Allí se quemaba la basura</a:t>
            </a:r>
          </a:p>
        </p:txBody>
      </p:sp>
    </p:spTree>
    <p:extLst>
      <p:ext uri="{BB962C8B-B14F-4D97-AF65-F5344CB8AC3E}">
        <p14:creationId xmlns:p14="http://schemas.microsoft.com/office/powerpoint/2010/main" val="4202706694"/>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00"/>
                                        <p:tgtEl>
                                          <p:spTgt spid="102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p:spPr>
        <p:txBody>
          <a:bodyPr>
            <a:normAutofit/>
          </a:bodyPr>
          <a:lstStyle/>
          <a:p>
            <a:r>
              <a:rPr lang="es-CO" sz="2800" dirty="0"/>
              <a:t>Este valle está al sur y al oeste de Jerusalén y se encuentra con el valle de Cedrón, inmediatamente al sur de la ciudad de David y el estanque de Siloé </a:t>
            </a:r>
            <a:r>
              <a:rPr lang="es-CO" sz="2800" dirty="0">
                <a:solidFill>
                  <a:srgbClr val="FF0000"/>
                </a:solidFill>
              </a:rPr>
              <a:t>(ver </a:t>
            </a:r>
            <a:r>
              <a:rPr lang="es-CO" sz="2800" dirty="0" smtClean="0">
                <a:solidFill>
                  <a:srgbClr val="FF0000"/>
                </a:solidFill>
              </a:rPr>
              <a:t>Jer. 19:2</a:t>
            </a:r>
            <a:r>
              <a:rPr lang="es-CO" sz="2800" dirty="0">
                <a:solidFill>
                  <a:srgbClr val="FF0000"/>
                </a:solidFill>
              </a:rPr>
              <a:t>)</a:t>
            </a:r>
            <a:r>
              <a:rPr lang="es-CO" sz="2800" dirty="0"/>
              <a:t>.  </a:t>
            </a:r>
            <a:endParaRPr lang="es-CO" sz="2800" dirty="0" smtClean="0"/>
          </a:p>
          <a:p>
            <a:pPr lvl="1"/>
            <a:endParaRPr lang="es-CO" dirty="0" smtClean="0"/>
          </a:p>
          <a:p>
            <a:pPr lvl="1"/>
            <a:r>
              <a:rPr lang="es-CO" dirty="0" smtClean="0"/>
              <a:t>El </a:t>
            </a:r>
            <a:r>
              <a:rPr lang="es-CO" dirty="0"/>
              <a:t>impío rey Acaz </a:t>
            </a:r>
            <a:r>
              <a:rPr lang="es-CO" dirty="0" smtClean="0"/>
              <a:t>parece </a:t>
            </a:r>
            <a:r>
              <a:rPr lang="es-CO" dirty="0"/>
              <a:t>haber iniciado en los días de Isaías la bárbara costumbre pagana de quemar los niños, </a:t>
            </a:r>
            <a:r>
              <a:rPr lang="es-CO" dirty="0" smtClean="0"/>
              <a:t>como fue el caso de haber permanecido impasible frente a la influencia de los profetas y adoró a los ídolos, que aún hizo pasar por fuego a sus hijos ofrendándolos </a:t>
            </a:r>
            <a:r>
              <a:rPr lang="es-CO" dirty="0"/>
              <a:t>a Moloc en un alto llamado Tofet, en el valle de </a:t>
            </a:r>
            <a:r>
              <a:rPr lang="es-CO" dirty="0" smtClean="0"/>
              <a:t>Hinom. </a:t>
            </a:r>
          </a:p>
          <a:p>
            <a:pPr lvl="1"/>
            <a:r>
              <a:rPr lang="es-CO" dirty="0" smtClean="0"/>
              <a:t>ver </a:t>
            </a:r>
            <a:r>
              <a:rPr lang="es-CO" u="sng" dirty="0" smtClean="0">
                <a:solidFill>
                  <a:srgbClr val="FF0000"/>
                </a:solidFill>
              </a:rPr>
              <a:t>(2 Cro._28:3</a:t>
            </a:r>
            <a:r>
              <a:rPr lang="es-CO" u="sng" dirty="0">
                <a:solidFill>
                  <a:srgbClr val="FF0000"/>
                </a:solidFill>
              </a:rPr>
              <a:t>; </a:t>
            </a:r>
            <a:r>
              <a:rPr lang="es-CO" u="sng" dirty="0" smtClean="0">
                <a:solidFill>
                  <a:srgbClr val="FF0000"/>
                </a:solidFill>
              </a:rPr>
              <a:t>Patriarcas y Reyes </a:t>
            </a:r>
            <a:r>
              <a:rPr lang="es-CO" u="sng" dirty="0">
                <a:solidFill>
                  <a:srgbClr val="FF0000"/>
                </a:solidFill>
              </a:rPr>
              <a:t>40-41).  </a:t>
            </a:r>
            <a:endParaRPr lang="es-CO" u="sng" dirty="0" smtClean="0">
              <a:solidFill>
                <a:srgbClr val="FF0000"/>
              </a:solidFill>
            </a:endParaRPr>
          </a:p>
        </p:txBody>
      </p:sp>
    </p:spTree>
    <p:extLst>
      <p:ext uri="{BB962C8B-B14F-4D97-AF65-F5344CB8AC3E}">
        <p14:creationId xmlns:p14="http://schemas.microsoft.com/office/powerpoint/2010/main" val="412463497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smtClean="0"/>
              <a:t>Dios había prohibido expresamente a los hijos de Israel  cometer este pecado</a:t>
            </a:r>
            <a:endParaRPr lang="es-CO" sz="3200" b="1" dirty="0"/>
          </a:p>
        </p:txBody>
      </p:sp>
      <p:sp>
        <p:nvSpPr>
          <p:cNvPr id="3" name="2 Marcador de contenido"/>
          <p:cNvSpPr>
            <a:spLocks noGrp="1"/>
          </p:cNvSpPr>
          <p:nvPr>
            <p:ph idx="1"/>
          </p:nvPr>
        </p:nvSpPr>
        <p:spPr>
          <a:xfrm>
            <a:off x="457200" y="1600200"/>
            <a:ext cx="3898776" cy="4525963"/>
          </a:xfrm>
          <a:solidFill>
            <a:schemeClr val="bg2">
              <a:lumMod val="75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smtClean="0"/>
              <a:t>Moloc era el </a:t>
            </a:r>
            <a:r>
              <a:rPr lang="es-CO" dirty="0" smtClean="0"/>
              <a:t>dios </a:t>
            </a:r>
            <a:r>
              <a:rPr lang="es-CO" dirty="0" smtClean="0"/>
              <a:t>de los amonitas y los cananeos, mientras que Dios </a:t>
            </a:r>
            <a:r>
              <a:rPr lang="es-CO" dirty="0" smtClean="0"/>
              <a:t>Creador de los cielos y la tierra, era </a:t>
            </a:r>
            <a:r>
              <a:rPr lang="es-CO" dirty="0" smtClean="0"/>
              <a:t>el </a:t>
            </a:r>
            <a:r>
              <a:rPr lang="es-CO" dirty="0" smtClean="0"/>
              <a:t> Dios de </a:t>
            </a:r>
            <a:r>
              <a:rPr lang="es-CO" dirty="0" smtClean="0"/>
              <a:t>los hebreos.</a:t>
            </a:r>
          </a:p>
          <a:p>
            <a:pPr marL="0" indent="0" algn="ctr">
              <a:buNone/>
            </a:pPr>
            <a:r>
              <a:rPr lang="es-CO" dirty="0" smtClean="0"/>
              <a:t>Esos </a:t>
            </a:r>
            <a:r>
              <a:rPr lang="es-CO" dirty="0"/>
              <a:t>ritos abominables se </a:t>
            </a:r>
            <a:r>
              <a:rPr lang="es-CO" dirty="0" smtClean="0"/>
              <a:t>prohíben en </a:t>
            </a:r>
            <a:r>
              <a:rPr lang="es-CO" dirty="0" smtClean="0">
                <a:solidFill>
                  <a:srgbClr val="FF0000"/>
                </a:solidFill>
              </a:rPr>
              <a:t>Lev.18:21</a:t>
            </a:r>
            <a:r>
              <a:rPr lang="es-CO" dirty="0">
                <a:solidFill>
                  <a:srgbClr val="FF0000"/>
                </a:solidFill>
              </a:rPr>
              <a:t>; </a:t>
            </a:r>
            <a:r>
              <a:rPr lang="es-CO" dirty="0" smtClean="0">
                <a:solidFill>
                  <a:srgbClr val="FF0000"/>
                </a:solidFill>
              </a:rPr>
              <a:t>Deu.18:10</a:t>
            </a:r>
            <a:r>
              <a:rPr lang="es-CO" dirty="0">
                <a:solidFill>
                  <a:srgbClr val="FF0000"/>
                </a:solidFill>
              </a:rPr>
              <a:t>; </a:t>
            </a:r>
            <a:r>
              <a:rPr lang="es-CO" dirty="0" smtClean="0">
                <a:solidFill>
                  <a:srgbClr val="FF0000"/>
                </a:solidFill>
              </a:rPr>
              <a:t>Deu.32:17.</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844824"/>
            <a:ext cx="4032448" cy="412390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8907403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a:t>
            </a:r>
            <a:endParaRPr lang="es-CO" dirty="0"/>
          </a:p>
        </p:txBody>
      </p:sp>
      <p:sp>
        <p:nvSpPr>
          <p:cNvPr id="3" name="2 Marcador de contenido"/>
          <p:cNvSpPr>
            <a:spLocks noGrp="1"/>
          </p:cNvSpPr>
          <p:nvPr>
            <p:ph idx="1"/>
          </p:nvPr>
        </p:nvSpPr>
        <p:spPr>
          <a:xfrm>
            <a:off x="457200" y="332656"/>
            <a:ext cx="8229600" cy="6192688"/>
          </a:xfrm>
          <a:solidFill>
            <a:schemeClr val="bg1"/>
          </a:solidFill>
        </p:spPr>
        <p:txBody>
          <a:bodyPr>
            <a:normAutofit lnSpcReduction="10000"/>
          </a:bodyPr>
          <a:lstStyle/>
          <a:p>
            <a:pPr marL="0" indent="0" algn="ctr">
              <a:buNone/>
            </a:pPr>
            <a:r>
              <a:rPr lang="es-CO" sz="2800" dirty="0" smtClean="0"/>
              <a:t>Años </a:t>
            </a:r>
            <a:r>
              <a:rPr lang="es-CO" sz="2800" dirty="0"/>
              <a:t>después, el buen rey Josías profanó ceremonialmente los altos del valle de Hinom donde se había realizado ese atroz tipo de culto </a:t>
            </a:r>
            <a:r>
              <a:rPr lang="es-CO" sz="2800" dirty="0">
                <a:solidFill>
                  <a:srgbClr val="FF0000"/>
                </a:solidFill>
              </a:rPr>
              <a:t>(</a:t>
            </a:r>
            <a:r>
              <a:rPr lang="es-CO" sz="2800" dirty="0" smtClean="0">
                <a:solidFill>
                  <a:srgbClr val="FF0000"/>
                </a:solidFill>
              </a:rPr>
              <a:t>2Reyes 23:10</a:t>
            </a:r>
            <a:r>
              <a:rPr lang="es-CO" sz="2800" dirty="0">
                <a:solidFill>
                  <a:srgbClr val="FF0000"/>
                </a:solidFill>
              </a:rPr>
              <a:t>), </a:t>
            </a:r>
            <a:r>
              <a:rPr lang="es-CO" sz="2800" dirty="0"/>
              <a:t>con lo cual se acabaron esos sacrificios.  </a:t>
            </a:r>
            <a:endParaRPr lang="es-CO" sz="2800" dirty="0" smtClean="0"/>
          </a:p>
          <a:p>
            <a:pPr marL="0" indent="0" algn="ctr">
              <a:buNone/>
            </a:pPr>
            <a:endParaRPr lang="es-CO" sz="2800" dirty="0" smtClean="0"/>
          </a:p>
          <a:p>
            <a:pPr marL="0" indent="0" algn="ctr">
              <a:buNone/>
            </a:pPr>
            <a:r>
              <a:rPr lang="es-CO" sz="2800" dirty="0" smtClean="0"/>
              <a:t>Como </a:t>
            </a:r>
            <a:r>
              <a:rPr lang="es-CO" sz="2800" dirty="0"/>
              <a:t>castigo por ése y otros males, Dios advirtió a su pueblo que el valle de Hinom un día sería el “Valle de la Matanza” por causa de los “cuerpos muertos de este pueblo</a:t>
            </a:r>
            <a:r>
              <a:rPr lang="es-CO" sz="2800" dirty="0" smtClean="0"/>
              <a:t>”. </a:t>
            </a:r>
          </a:p>
          <a:p>
            <a:pPr marL="0" indent="0" algn="ctr">
              <a:buNone/>
            </a:pPr>
            <a:r>
              <a:rPr lang="es-CO" sz="2800" dirty="0" smtClean="0"/>
              <a:t>Ver </a:t>
            </a:r>
            <a:r>
              <a:rPr lang="es-CO" sz="2800" dirty="0" smtClean="0">
                <a:solidFill>
                  <a:srgbClr val="FF0000"/>
                </a:solidFill>
              </a:rPr>
              <a:t>(Jer.7:32-33</a:t>
            </a:r>
            <a:r>
              <a:rPr lang="es-CO" sz="2800" dirty="0">
                <a:solidFill>
                  <a:srgbClr val="FF0000"/>
                </a:solidFill>
              </a:rPr>
              <a:t>; </a:t>
            </a:r>
            <a:r>
              <a:rPr lang="es-CO" sz="2800" dirty="0" smtClean="0">
                <a:solidFill>
                  <a:srgbClr val="FF0000"/>
                </a:solidFill>
              </a:rPr>
              <a:t>Jer.19:6, </a:t>
            </a:r>
            <a:r>
              <a:rPr lang="es-CO" sz="2800" u="sng" dirty="0" smtClean="0">
                <a:solidFill>
                  <a:srgbClr val="FF0000"/>
                </a:solidFill>
              </a:rPr>
              <a:t>Isa.30:33</a:t>
            </a:r>
            <a:r>
              <a:rPr lang="es-CO" sz="2800" u="sng" dirty="0">
                <a:solidFill>
                  <a:srgbClr val="FF0000"/>
                </a:solidFill>
              </a:rPr>
              <a:t>)</a:t>
            </a:r>
            <a:r>
              <a:rPr lang="es-CO" sz="2800" dirty="0"/>
              <a:t>.  </a:t>
            </a:r>
            <a:endParaRPr lang="es-CO" sz="2800" dirty="0" smtClean="0"/>
          </a:p>
          <a:p>
            <a:pPr marL="0" indent="0">
              <a:buNone/>
            </a:pPr>
            <a:endParaRPr lang="es-CO" sz="2800" dirty="0" smtClean="0"/>
          </a:p>
          <a:p>
            <a:pPr marL="0" indent="0">
              <a:buNone/>
            </a:pPr>
            <a:r>
              <a:rPr lang="es-CO" sz="2800" dirty="0" smtClean="0"/>
              <a:t>Por </a:t>
            </a:r>
            <a:r>
              <a:rPr lang="es-CO" sz="2800" dirty="0"/>
              <a:t>eso los fuegos de Hinom se convirtieron en un símbolo del fuego consumidor del último gran día de juicio y del castigo de los impíos </a:t>
            </a:r>
            <a:r>
              <a:rPr lang="es-CO" sz="2800" b="1" dirty="0" smtClean="0">
                <a:solidFill>
                  <a:srgbClr val="FF0000"/>
                </a:solidFill>
              </a:rPr>
              <a:t>(Isa. 66:24</a:t>
            </a:r>
            <a:r>
              <a:rPr lang="es-CO" sz="2800" b="1" dirty="0">
                <a:solidFill>
                  <a:srgbClr val="FF0000"/>
                </a:solidFill>
              </a:rPr>
              <a:t>).</a:t>
            </a:r>
          </a:p>
          <a:p>
            <a:endParaRPr lang="es-CO" dirty="0"/>
          </a:p>
          <a:p>
            <a:endParaRPr lang="es-CO" dirty="0"/>
          </a:p>
        </p:txBody>
      </p:sp>
    </p:spTree>
    <p:extLst>
      <p:ext uri="{BB962C8B-B14F-4D97-AF65-F5344CB8AC3E}">
        <p14:creationId xmlns:p14="http://schemas.microsoft.com/office/powerpoint/2010/main" val="2524829754"/>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4800" b="1" i="1" dirty="0" smtClean="0"/>
              <a:t>Conclusión.</a:t>
            </a:r>
            <a:endParaRPr lang="es-CO" sz="4800" b="1" i="1" dirty="0"/>
          </a:p>
        </p:txBody>
      </p:sp>
      <p:sp>
        <p:nvSpPr>
          <p:cNvPr id="3" name="2 Marcador de contenido"/>
          <p:cNvSpPr>
            <a:spLocks noGrp="1"/>
          </p:cNvSpPr>
          <p:nvPr>
            <p:ph idx="1"/>
          </p:nvPr>
        </p:nvSpPr>
        <p:spPr>
          <a:xfrm>
            <a:off x="179512" y="1600200"/>
            <a:ext cx="8712968" cy="5141168"/>
          </a:xfrm>
          <a:solidFill>
            <a:schemeClr val="bg1"/>
          </a:solidFill>
        </p:spPr>
        <p:txBody>
          <a:bodyPr>
            <a:normAutofit fontScale="70000" lnSpcReduction="20000"/>
          </a:bodyPr>
          <a:lstStyle/>
          <a:p>
            <a:pPr marL="0" indent="0" algn="ctr">
              <a:buNone/>
            </a:pPr>
            <a:r>
              <a:rPr lang="es-CO" sz="2800" b="1" dirty="0" smtClean="0"/>
              <a:t>«</a:t>
            </a:r>
            <a:r>
              <a:rPr lang="es-CO" sz="2800" b="1" dirty="0" smtClean="0"/>
              <a:t>OJO CON ESTO» </a:t>
            </a:r>
          </a:p>
          <a:p>
            <a:pPr marL="0" indent="0" algn="ctr">
              <a:buNone/>
            </a:pPr>
            <a:r>
              <a:rPr lang="es-CO" sz="3300" dirty="0" smtClean="0"/>
              <a:t>Que no es otra cosa sino </a:t>
            </a:r>
            <a:r>
              <a:rPr lang="es-CO" sz="3300" dirty="0" smtClean="0"/>
              <a:t>el consejo del señor Jesús para ti: </a:t>
            </a:r>
            <a:endParaRPr lang="es-CO" sz="3300"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a:t>
            </a:r>
            <a:r>
              <a:rPr lang="es-CO" sz="2800" dirty="0" smtClean="0">
                <a:solidFill>
                  <a:srgbClr val="FF0000"/>
                </a:solidFill>
              </a:rPr>
              <a:t>Por </a:t>
            </a:r>
            <a:r>
              <a:rPr lang="es-CO" sz="2800" dirty="0">
                <a:solidFill>
                  <a:srgbClr val="FF0000"/>
                </a:solidFill>
              </a:rPr>
              <a:t>tanto, si tu ojo derecho te es ocasión de caer, sácalo, y échalo de ti; pues mejor te es que se pierda uno de tus miembros, y no que todo tu cuerpo sea echado al </a:t>
            </a:r>
            <a:r>
              <a:rPr lang="es-CO" sz="2800" dirty="0" smtClean="0">
                <a:solidFill>
                  <a:srgbClr val="FF0000"/>
                </a:solidFill>
              </a:rPr>
              <a:t>infierno. </a:t>
            </a:r>
            <a:endParaRPr lang="es-CO" sz="2800" dirty="0">
              <a:solidFill>
                <a:srgbClr val="FF0000"/>
              </a:solidFill>
            </a:endParaRPr>
          </a:p>
          <a:p>
            <a:pPr marL="0" indent="0" algn="ctr">
              <a:buNone/>
            </a:pPr>
            <a:r>
              <a:rPr lang="es-CO" sz="2800" dirty="0" smtClean="0">
                <a:solidFill>
                  <a:srgbClr val="FF0000"/>
                </a:solidFill>
              </a:rPr>
              <a:t>Y </a:t>
            </a:r>
            <a:r>
              <a:rPr lang="es-CO" sz="2800" dirty="0">
                <a:solidFill>
                  <a:srgbClr val="FF0000"/>
                </a:solidFill>
              </a:rPr>
              <a:t>si tu mano derecha te es ocasión de caer, córtala, y échala de ti; pues mejor te es que se pierda uno de tus miembros, y no que todo tu cuerpo sea echado al infierno</a:t>
            </a:r>
            <a:r>
              <a:rPr lang="es-CO" dirty="0" smtClean="0">
                <a:solidFill>
                  <a:srgbClr val="FF0000"/>
                </a:solidFill>
              </a:rPr>
              <a:t>»</a:t>
            </a:r>
          </a:p>
          <a:p>
            <a:pPr marL="0" indent="0" algn="ctr">
              <a:buNone/>
            </a:pPr>
            <a:endParaRPr lang="es-CO" dirty="0" smtClean="0"/>
          </a:p>
          <a:p>
            <a:pPr marL="0" indent="0" algn="ctr">
              <a:buNone/>
            </a:pPr>
            <a:r>
              <a:rPr lang="es-CO" dirty="0" smtClean="0"/>
              <a:t>Dios te ama y quiere lo mejor para ti, pero eres tu el que decide, por tanto,  no permitas que ningún pensamiento contrario a la voluntad de Dios se aloje en tu mente, imita a Jesús el cual «</a:t>
            </a:r>
            <a:r>
              <a:rPr lang="es-CO" b="1" dirty="0" smtClean="0"/>
              <a:t>fue tentado en todo, pero sin pecado</a:t>
            </a:r>
            <a:r>
              <a:rPr lang="es-CO" dirty="0" smtClean="0"/>
              <a:t>».</a:t>
            </a:r>
          </a:p>
          <a:p>
            <a:pPr marL="0" indent="0" algn="ctr">
              <a:buNone/>
            </a:pPr>
            <a:r>
              <a:rPr lang="es-CO" dirty="0" smtClean="0"/>
              <a:t> Por que si no lo haces, iras a terminar </a:t>
            </a:r>
            <a:r>
              <a:rPr lang="es-CO" dirty="0" smtClean="0"/>
              <a:t>en el </a:t>
            </a:r>
            <a:r>
              <a:rPr lang="es-CO" dirty="0" smtClean="0"/>
              <a:t>lugar de donde no saldrás nunca jamás. Allí será el «lloro y el crujir de dientes». </a:t>
            </a:r>
            <a:r>
              <a:rPr lang="es-CO" dirty="0" smtClean="0">
                <a:solidFill>
                  <a:srgbClr val="FF0000"/>
                </a:solidFill>
              </a:rPr>
              <a:t>(Luc.13:28). </a:t>
            </a:r>
            <a:endParaRPr lang="es-CO" dirty="0">
              <a:solidFill>
                <a:srgbClr val="FF0000"/>
              </a:solidFill>
            </a:endParaRPr>
          </a:p>
        </p:txBody>
      </p:sp>
    </p:spTree>
    <p:extLst>
      <p:ext uri="{BB962C8B-B14F-4D97-AF65-F5344CB8AC3E}">
        <p14:creationId xmlns:p14="http://schemas.microsoft.com/office/powerpoint/2010/main" val="40592529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lstStyle/>
          <a:p>
            <a:r>
              <a:rPr lang="es-CO" sz="4800" b="1" dirty="0" smtClean="0"/>
              <a:t>Solamente hay dos opciones:</a:t>
            </a:r>
            <a:endParaRPr lang="es-CO" b="1" dirty="0"/>
          </a:p>
        </p:txBody>
      </p:sp>
      <p:sp>
        <p:nvSpPr>
          <p:cNvPr id="3" name="2 Marcador de contenido"/>
          <p:cNvSpPr>
            <a:spLocks noGrp="1"/>
          </p:cNvSpPr>
          <p:nvPr>
            <p:ph idx="1"/>
          </p:nvPr>
        </p:nvSpPr>
        <p:spPr>
          <a:xfrm>
            <a:off x="5034880" y="5602713"/>
            <a:ext cx="3466728" cy="680939"/>
          </a:xfrm>
          <a:solidFill>
            <a:schemeClr val="bg2">
              <a:lumMod val="75000"/>
            </a:schemeClr>
          </a:solidFill>
          <a:scene3d>
            <a:camera prst="orthographicFront"/>
            <a:lightRig rig="threePt" dir="t"/>
          </a:scene3d>
          <a:sp3d>
            <a:bevelT w="165100" prst="coolSlant"/>
          </a:sp3d>
        </p:spPr>
        <p:txBody>
          <a:bodyPr>
            <a:normAutofit fontScale="70000" lnSpcReduction="20000"/>
          </a:bodyPr>
          <a:lstStyle/>
          <a:p>
            <a:pPr marL="0" indent="0">
              <a:buNone/>
            </a:pPr>
            <a:r>
              <a:rPr lang="es-CO" b="1" dirty="0" smtClean="0"/>
              <a:t>Los que le dan rienda suelta a sus apetitos carnales. </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8024" y="1700808"/>
            <a:ext cx="3960440" cy="3524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47564" y="5589240"/>
            <a:ext cx="3744416" cy="707886"/>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000" b="1" dirty="0"/>
              <a:t>Los que desechan las </a:t>
            </a:r>
            <a:r>
              <a:rPr lang="es-CO" sz="2000" b="1" dirty="0" smtClean="0"/>
              <a:t>tentaciones como lo hiso Jesús.</a:t>
            </a:r>
            <a:endParaRPr lang="es-CO" sz="2000" b="1"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5" y="1700808"/>
            <a:ext cx="4104455" cy="3524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0978381"/>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809</TotalTime>
  <Words>1813</Words>
  <Application>Microsoft Office PowerPoint</Application>
  <PresentationFormat>Presentación en pantalla (4:3)</PresentationFormat>
  <Paragraphs>87</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OJO CON ESTO</vt:lpstr>
      <vt:lpstr>OJO CON ESTO</vt:lpstr>
      <vt:lpstr>Presentación de PowerPoint</vt:lpstr>
      <vt:lpstr>Jesús dice en el texto para este tema: «si tu ojo derecho te es ocasión de caer, sácalo, y échalo de ti».</vt:lpstr>
      <vt:lpstr>Presentación de PowerPoint</vt:lpstr>
      <vt:lpstr>Jesús, Nuestro ejemplo, tenía todos sus sentidos bajo control</vt:lpstr>
      <vt:lpstr>Presentación de PowerPoint</vt:lpstr>
      <vt:lpstr>Presentación de PowerPoint</vt:lpstr>
      <vt:lpstr>¿Qué tal si usamos en esta imagen una ilustración humana? </vt:lpstr>
      <vt:lpstr>¿Cuál es el consejo de Jesús? ¡Sácalo, y échalo de ti!</vt:lpstr>
      <vt:lpstr>Presentación de PowerPoint</vt:lpstr>
      <vt:lpstr>Presentación de PowerPoint</vt:lpstr>
      <vt:lpstr>Presentación de PowerPoint</vt:lpstr>
      <vt:lpstr>Dios había prohibido expresamente a los hijos de Israel  cometer este pecado</vt:lpstr>
      <vt:lpstr>.</vt:lpstr>
      <vt:lpstr>Conclusión.</vt:lpstr>
      <vt:lpstr>Solamente hay dos opciones: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OJO CON ESTO</dc:title>
  <dc:creator>HUMBERTO</dc:creator>
  <cp:lastModifiedBy>HUMBERTO</cp:lastModifiedBy>
  <cp:revision>70</cp:revision>
  <dcterms:created xsi:type="dcterms:W3CDTF">2016-03-01T10:05:28Z</dcterms:created>
  <dcterms:modified xsi:type="dcterms:W3CDTF">2016-03-11T11:29:21Z</dcterms:modified>
</cp:coreProperties>
</file>